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1D8"/>
          </a:solidFill>
        </a:fill>
      </a:tcStyle>
    </a:wholeTbl>
    <a:band2H>
      <a:tcTxStyle b="def" i="def"/>
      <a:tcStyle>
        <a:tcBdr/>
        <a:fill>
          <a:solidFill>
            <a:srgbClr val="E7E9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D3CB"/>
          </a:solidFill>
        </a:fill>
      </a:tcStyle>
    </a:wholeTbl>
    <a:band2H>
      <a:tcTxStyle b="def" i="def"/>
      <a:tcStyle>
        <a:tcBdr/>
        <a:fill>
          <a:solidFill>
            <a:srgbClr val="E7EA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E1CC"/>
          </a:solidFill>
        </a:fill>
      </a:tcStyle>
    </a:wholeTbl>
    <a:band2H>
      <a:tcTxStyle b="def" i="def"/>
      <a:tcStyle>
        <a:tcBdr/>
        <a:fill>
          <a:solidFill>
            <a:srgbClr val="E8F0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1" name="Shape 91"/>
          <p:cNvSpPr/>
          <p:nvPr>
            <p:ph type="sldImg"/>
          </p:nvPr>
        </p:nvSpPr>
        <p:spPr>
          <a:xfrm>
            <a:off x="1143000" y="685800"/>
            <a:ext cx="4572000" cy="3429000"/>
          </a:xfrm>
          <a:prstGeom prst="rect">
            <a:avLst/>
          </a:prstGeom>
        </p:spPr>
        <p:txBody>
          <a:bodyPr/>
          <a:lstStyle/>
          <a:p>
            <a:pPr/>
          </a:p>
        </p:txBody>
      </p:sp>
      <p:sp>
        <p:nvSpPr>
          <p:cNvPr id="92" name="Shape 9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Aptos"/>
      </a:defRPr>
    </a:lvl1pPr>
    <a:lvl2pPr indent="228600" latinLnBrk="0">
      <a:defRPr sz="1200">
        <a:latin typeface="+mn-lt"/>
        <a:ea typeface="+mn-ea"/>
        <a:cs typeface="+mn-cs"/>
        <a:sym typeface="Aptos"/>
      </a:defRPr>
    </a:lvl2pPr>
    <a:lvl3pPr indent="457200" latinLnBrk="0">
      <a:defRPr sz="1200">
        <a:latin typeface="+mn-lt"/>
        <a:ea typeface="+mn-ea"/>
        <a:cs typeface="+mn-cs"/>
        <a:sym typeface="Aptos"/>
      </a:defRPr>
    </a:lvl3pPr>
    <a:lvl4pPr indent="685800" latinLnBrk="0">
      <a:defRPr sz="1200">
        <a:latin typeface="+mn-lt"/>
        <a:ea typeface="+mn-ea"/>
        <a:cs typeface="+mn-cs"/>
        <a:sym typeface="Aptos"/>
      </a:defRPr>
    </a:lvl4pPr>
    <a:lvl5pPr indent="914400" latinLnBrk="0">
      <a:defRPr sz="1200">
        <a:latin typeface="+mn-lt"/>
        <a:ea typeface="+mn-ea"/>
        <a:cs typeface="+mn-cs"/>
        <a:sym typeface="Aptos"/>
      </a:defRPr>
    </a:lvl5pPr>
    <a:lvl6pPr indent="1143000" latinLnBrk="0">
      <a:defRPr sz="1200">
        <a:latin typeface="+mn-lt"/>
        <a:ea typeface="+mn-ea"/>
        <a:cs typeface="+mn-cs"/>
        <a:sym typeface="Aptos"/>
      </a:defRPr>
    </a:lvl6pPr>
    <a:lvl7pPr indent="1371600" latinLnBrk="0">
      <a:defRPr sz="1200">
        <a:latin typeface="+mn-lt"/>
        <a:ea typeface="+mn-ea"/>
        <a:cs typeface="+mn-cs"/>
        <a:sym typeface="Aptos"/>
      </a:defRPr>
    </a:lvl7pPr>
    <a:lvl8pPr indent="1600200" latinLnBrk="0">
      <a:defRPr sz="1200">
        <a:latin typeface="+mn-lt"/>
        <a:ea typeface="+mn-ea"/>
        <a:cs typeface="+mn-cs"/>
        <a:sym typeface="Aptos"/>
      </a:defRPr>
    </a:lvl8pPr>
    <a:lvl9pPr indent="1828800" latinLnBrk="0">
      <a:defRPr sz="1200">
        <a:latin typeface="+mn-lt"/>
        <a:ea typeface="+mn-ea"/>
        <a:cs typeface="+mn-cs"/>
        <a:sym typeface="Aptos"/>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1524000" y="1122362"/>
            <a:ext cx="9144000" cy="2387601"/>
          </a:xfrm>
          <a:prstGeom prst="rect">
            <a:avLst/>
          </a:prstGeom>
        </p:spPr>
        <p:txBody>
          <a:bodyPr anchor="b"/>
          <a:lstStyle>
            <a:lvl1pPr algn="ctr">
              <a:defRPr sz="6000"/>
            </a:lvl1pPr>
          </a:lstStyle>
          <a:p>
            <a:pPr/>
            <a:r>
              <a:t>Title Text</a:t>
            </a:r>
          </a:p>
        </p:txBody>
      </p:sp>
      <p:sp>
        <p:nvSpPr>
          <p:cNvPr id="12" name="Body Level One…"/>
          <p:cNvSpPr txBox="1"/>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9" name="Title Text"/>
          <p:cNvSpPr txBox="1"/>
          <p:nvPr>
            <p:ph type="title"/>
          </p:nvPr>
        </p:nvSpPr>
        <p:spPr>
          <a:xfrm>
            <a:off x="831850" y="1709738"/>
            <a:ext cx="10515600" cy="2852737"/>
          </a:xfrm>
          <a:prstGeom prst="rect">
            <a:avLst/>
          </a:prstGeom>
        </p:spPr>
        <p:txBody>
          <a:bodyPr anchor="b"/>
          <a:lstStyle>
            <a:lvl1pPr>
              <a:defRPr sz="6000"/>
            </a:lvl1pPr>
          </a:lstStyle>
          <a:p>
            <a:pPr/>
            <a:r>
              <a:t>Title Text</a:t>
            </a:r>
          </a:p>
        </p:txBody>
      </p:sp>
      <p:sp>
        <p:nvSpPr>
          <p:cNvPr id="30" name="Body Level One…"/>
          <p:cNvSpPr txBox="1"/>
          <p:nvPr>
            <p:ph type="body" sz="quarter" idx="1"/>
          </p:nvPr>
        </p:nvSpPr>
        <p:spPr>
          <a:xfrm>
            <a:off x="831850" y="4589462"/>
            <a:ext cx="10515600" cy="1500188"/>
          </a:xfrm>
          <a:prstGeom prst="rect">
            <a:avLst/>
          </a:prstGeom>
        </p:spPr>
        <p:txBody>
          <a:bodyPr/>
          <a:lstStyle>
            <a:lvl1pPr marL="0" indent="0">
              <a:buSzTx/>
              <a:buFontTx/>
              <a:buNone/>
              <a:defRPr sz="2400">
                <a:solidFill>
                  <a:srgbClr val="757575"/>
                </a:solidFill>
              </a:defRPr>
            </a:lvl1pPr>
            <a:lvl2pPr marL="0" indent="457200">
              <a:buSzTx/>
              <a:buFontTx/>
              <a:buNone/>
              <a:defRPr sz="2400">
                <a:solidFill>
                  <a:srgbClr val="757575"/>
                </a:solidFill>
              </a:defRPr>
            </a:lvl2pPr>
            <a:lvl3pPr marL="0" indent="914400">
              <a:buSzTx/>
              <a:buFontTx/>
              <a:buNone/>
              <a:defRPr sz="2400">
                <a:solidFill>
                  <a:srgbClr val="757575"/>
                </a:solidFill>
              </a:defRPr>
            </a:lvl3pPr>
            <a:lvl4pPr marL="0" indent="1371600">
              <a:buSzTx/>
              <a:buFontTx/>
              <a:buNone/>
              <a:defRPr sz="2400">
                <a:solidFill>
                  <a:srgbClr val="757575"/>
                </a:solidFill>
              </a:defRPr>
            </a:lvl4pPr>
            <a:lvl5pPr marL="0" indent="1828800">
              <a:buSzTx/>
              <a:buFontTx/>
              <a:buNone/>
              <a:defRPr sz="2400">
                <a:solidFill>
                  <a:srgbClr val="757575"/>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half" idx="1"/>
          </p:nvPr>
        </p:nvSpPr>
        <p:spPr>
          <a:xfrm>
            <a:off x="838200" y="1825625"/>
            <a:ext cx="5181600" cy="43513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7" name="Title Text"/>
          <p:cNvSpPr txBox="1"/>
          <p:nvPr>
            <p:ph type="title"/>
          </p:nvPr>
        </p:nvSpPr>
        <p:spPr>
          <a:xfrm>
            <a:off x="839787" y="365125"/>
            <a:ext cx="10515601" cy="1325563"/>
          </a:xfrm>
          <a:prstGeom prst="rect">
            <a:avLst/>
          </a:prstGeom>
        </p:spPr>
        <p:txBody>
          <a:bodyPr/>
          <a:lstStyle/>
          <a:p>
            <a:pPr/>
            <a:r>
              <a:t>Title Text</a:t>
            </a:r>
          </a:p>
        </p:txBody>
      </p:sp>
      <p:sp>
        <p:nvSpPr>
          <p:cNvPr id="48" name="Body Level One…"/>
          <p:cNvSpPr txBox="1"/>
          <p:nvPr>
            <p:ph type="body" sz="quarter" idx="1"/>
          </p:nvPr>
        </p:nvSpPr>
        <p:spPr>
          <a:xfrm>
            <a:off x="839787" y="1681163"/>
            <a:ext cx="5157789" cy="823913"/>
          </a:xfrm>
          <a:prstGeom prst="rect">
            <a:avLst/>
          </a:prstGeom>
        </p:spPr>
        <p:txBody>
          <a:bodyPr anchor="b"/>
          <a:lstStyle>
            <a:lvl1pPr marL="0" indent="0">
              <a:buSzTx/>
              <a:buFontTx/>
              <a:buNone/>
              <a:defRPr b="1" sz="2400"/>
            </a:lvl1pPr>
            <a:lvl2pPr marL="0" indent="457200">
              <a:buSzTx/>
              <a:buFontTx/>
              <a:buNone/>
              <a:defRPr b="1" sz="2400"/>
            </a:lvl2pPr>
            <a:lvl3pPr marL="0" indent="914400">
              <a:buSzTx/>
              <a:buFontTx/>
              <a:buNone/>
              <a:defRPr b="1" sz="2400"/>
            </a:lvl3pPr>
            <a:lvl4pPr marL="0" indent="1371600">
              <a:buSzTx/>
              <a:buFontTx/>
              <a:buNone/>
              <a:defRPr b="1" sz="2400"/>
            </a:lvl4pPr>
            <a:lvl5pPr marL="0" indent="1828800">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21"/>
          </p:nvPr>
        </p:nvSpPr>
        <p:spPr>
          <a:xfrm>
            <a:off x="6172200" y="1681163"/>
            <a:ext cx="5183188" cy="823913"/>
          </a:xfrm>
          <a:prstGeom prst="rect">
            <a:avLst/>
          </a:prstGeom>
        </p:spPr>
        <p:txBody>
          <a:bodyPr anchor="b"/>
          <a:lstStyle/>
          <a:p>
            <a:pPr marL="0" indent="0">
              <a:buSzTx/>
              <a:buFontTx/>
              <a:buNone/>
              <a:defRPr b="1" sz="2400"/>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2"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73" name="Body Level One…"/>
          <p:cNvSpPr txBox="1"/>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quarter" idx="21"/>
          </p:nvPr>
        </p:nvSpPr>
        <p:spPr>
          <a:xfrm>
            <a:off x="839787" y="2057400"/>
            <a:ext cx="3932238" cy="3811588"/>
          </a:xfrm>
          <a:prstGeom prst="rect">
            <a:avLst/>
          </a:prstGeom>
        </p:spPr>
        <p:txBody>
          <a:bodyPr/>
          <a:lstStyle/>
          <a:p>
            <a:pPr marL="0" indent="0">
              <a:buSzTx/>
              <a:buFontTx/>
              <a:buNone/>
              <a:defRPr sz="1600"/>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83" name="Picture Placeholder 2"/>
          <p:cNvSpPr/>
          <p:nvPr>
            <p:ph type="pic" sz="half" idx="21"/>
          </p:nvPr>
        </p:nvSpPr>
        <p:spPr>
          <a:xfrm>
            <a:off x="5183187" y="987425"/>
            <a:ext cx="6172201" cy="4873625"/>
          </a:xfrm>
          <a:prstGeom prst="rect">
            <a:avLst/>
          </a:prstGeom>
        </p:spPr>
        <p:txBody>
          <a:bodyPr lIns="91439" rIns="91439">
            <a:noAutofit/>
          </a:bodyPr>
          <a:lstStyle/>
          <a:p>
            <a:pPr/>
          </a:p>
        </p:txBody>
      </p:sp>
      <p:sp>
        <p:nvSpPr>
          <p:cNvPr id="84" name="Body Level One…"/>
          <p:cNvSpPr txBox="1"/>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3" name="Body Level One…"/>
          <p:cNvSpPr txBox="1"/>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080144" y="6404292"/>
            <a:ext cx="273657" cy="269241"/>
          </a:xfrm>
          <a:prstGeom prst="rect">
            <a:avLst/>
          </a:prstGeom>
          <a:ln w="12700">
            <a:miter lim="400000"/>
          </a:ln>
        </p:spPr>
        <p:txBody>
          <a:bodyPr wrap="none" lIns="45719" rIns="45719" anchor="ctr">
            <a:spAutoFit/>
          </a:bodyPr>
          <a:lstStyle>
            <a:lvl1pPr algn="r">
              <a:defRPr sz="1200">
                <a:solidFill>
                  <a:srgbClr val="757575"/>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1pPr>
      <a:lvl2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2pPr>
      <a:lvl3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3pPr>
      <a:lvl4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4pPr>
      <a:lvl5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5pPr>
      <a:lvl6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6pPr>
      <a:lvl7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7pPr>
      <a:lvl8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8pPr>
      <a:lvl9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Aptos"/>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Aptos"/>
        </a:defRPr>
      </a:lvl2pPr>
      <a:lvl3pPr marL="1234439" marR="0" indent="-320039"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Aptos"/>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Aptos"/>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Aptos"/>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Aptos"/>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Aptos"/>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Aptos"/>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mn-lt"/>
          <a:ea typeface="+mn-ea"/>
          <a:cs typeface="+mn-cs"/>
          <a:sym typeface="Aptos"/>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TextBox 4"/>
          <p:cNvSpPr txBox="1"/>
          <p:nvPr/>
        </p:nvSpPr>
        <p:spPr>
          <a:xfrm>
            <a:off x="2135073" y="1057892"/>
            <a:ext cx="2730418" cy="802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400"/>
            </a:pPr>
            <a:r>
              <a:t>Kirolos Mikhail</a:t>
            </a:r>
          </a:p>
          <a:p>
            <a:pPr>
              <a:defRPr sz="1100"/>
            </a:pPr>
            <a:r>
              <a:t>Analyst </a:t>
            </a:r>
          </a:p>
          <a:p>
            <a:pPr>
              <a:defRPr sz="1100"/>
            </a:pPr>
            <a:r>
              <a:t>Deloitte Backend Developer</a:t>
            </a:r>
          </a:p>
          <a:p>
            <a:pPr>
              <a:defRPr sz="1100"/>
            </a:pPr>
            <a:r>
              <a:t>Email: Kiro@deloitte.com</a:t>
            </a:r>
          </a:p>
        </p:txBody>
      </p:sp>
      <p:sp>
        <p:nvSpPr>
          <p:cNvPr id="95" name="TextBox 8"/>
          <p:cNvSpPr txBox="1"/>
          <p:nvPr/>
        </p:nvSpPr>
        <p:spPr>
          <a:xfrm>
            <a:off x="5522901" y="3233286"/>
            <a:ext cx="6331486" cy="1488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spcBef>
                <a:spcPts val="1200"/>
              </a:spcBef>
              <a:defRPr sz="1200">
                <a:latin typeface="Times Roman"/>
                <a:ea typeface="Times Roman"/>
                <a:cs typeface="Times Roman"/>
                <a:sym typeface="Times Roman"/>
              </a:defRPr>
            </a:pPr>
            <a:r>
              <a:rPr b="1"/>
              <a:t>Management Consultant, Deloitte Innovation Hub (Jan 2024 – Present)</a:t>
            </a:r>
            <a:br/>
            <a:r>
              <a:t>Led large-scale transformation programs for hospitality and travel clients, achieving efficiency improvements of 25%+. Developed and embedded PMO frameworks to align project delivery with strategic goals. Directed digital transformation initiatives, including ERP rollouts and process automation, improving organizational responsiveness. Conducted executive workshops and training sessions on supply chain optimization, governance, and performance management.</a:t>
            </a:r>
          </a:p>
        </p:txBody>
      </p:sp>
      <p:sp>
        <p:nvSpPr>
          <p:cNvPr id="96" name="TextBox 9"/>
          <p:cNvSpPr txBox="1"/>
          <p:nvPr/>
        </p:nvSpPr>
        <p:spPr>
          <a:xfrm>
            <a:off x="5576366" y="2751175"/>
            <a:ext cx="1843508" cy="307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1400">
                <a:solidFill>
                  <a:srgbClr val="006600"/>
                </a:solidFill>
              </a:defRPr>
            </a:lvl1pPr>
          </a:lstStyle>
          <a:p>
            <a:pPr/>
            <a:r>
              <a:t>Relevant Experience</a:t>
            </a:r>
          </a:p>
        </p:txBody>
      </p:sp>
      <p:sp>
        <p:nvSpPr>
          <p:cNvPr id="97" name="TextBox 10"/>
          <p:cNvSpPr txBox="1"/>
          <p:nvPr/>
        </p:nvSpPr>
        <p:spPr>
          <a:xfrm>
            <a:off x="5576366" y="685759"/>
            <a:ext cx="3246461" cy="307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1400">
                <a:solidFill>
                  <a:srgbClr val="006600"/>
                </a:solidFill>
              </a:defRPr>
            </a:lvl1pPr>
          </a:lstStyle>
          <a:p>
            <a:pPr/>
            <a:r>
              <a:t>Summary of Professional Experience</a:t>
            </a:r>
          </a:p>
        </p:txBody>
      </p:sp>
      <p:sp>
        <p:nvSpPr>
          <p:cNvPr id="98" name="TextBox 12"/>
          <p:cNvSpPr txBox="1"/>
          <p:nvPr/>
        </p:nvSpPr>
        <p:spPr>
          <a:xfrm>
            <a:off x="5555648" y="1022347"/>
            <a:ext cx="6004560" cy="2364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1100"/>
            </a:pPr>
            <a:r>
              <a:t>Kirolos Mikhail is a driven Computer Engineering student at The American University in Cairo, set to graduate in December 2023 with a GPA of 3.6/4.0. With a robust technical skill set, he gained practical experience as a DevOps Developer and Full Stack Developer in various internships. Kirolos excels in programming languages, web technologies, machine learning, and DevOps tools. His project portfolio includes a Personalized Food Ordering Chatbot and a UDP Client-Server with load balancing. Beyond academics, he showcased leadership as the Co-Chair of the SU Technology committee and the General Manager of Human Resources in the First Year program. Fluent in Arabic and English, Kirolos is poised for impactful contributions in computer engineering.</a:t>
            </a:r>
          </a:p>
          <a:p>
            <a:pPr/>
          </a:p>
          <a:p>
            <a:pPr defTabSz="457200">
              <a:spcBef>
                <a:spcPts val="1200"/>
              </a:spcBef>
              <a:defRPr sz="1200">
                <a:latin typeface="Times Roman"/>
                <a:ea typeface="Times Roman"/>
                <a:cs typeface="Times Roman"/>
                <a:sym typeface="Times Roman"/>
              </a:defRPr>
            </a:pPr>
          </a:p>
        </p:txBody>
      </p:sp>
      <p:sp>
        <p:nvSpPr>
          <p:cNvPr id="99" name="Straight Connector 14"/>
          <p:cNvSpPr/>
          <p:nvPr/>
        </p:nvSpPr>
        <p:spPr>
          <a:xfrm>
            <a:off x="5602280" y="1023598"/>
            <a:ext cx="5911296" cy="1"/>
          </a:xfrm>
          <a:prstGeom prst="line">
            <a:avLst/>
          </a:prstGeom>
          <a:ln w="12700">
            <a:solidFill>
              <a:schemeClr val="accent6"/>
            </a:solidFill>
            <a:miter/>
          </a:ln>
        </p:spPr>
        <p:txBody>
          <a:bodyPr lIns="45719" rIns="45719"/>
          <a:lstStyle/>
          <a:p>
            <a:pPr/>
          </a:p>
        </p:txBody>
      </p:sp>
      <p:sp>
        <p:nvSpPr>
          <p:cNvPr id="100" name="Straight Connector 15"/>
          <p:cNvSpPr/>
          <p:nvPr/>
        </p:nvSpPr>
        <p:spPr>
          <a:xfrm>
            <a:off x="5640644" y="3082879"/>
            <a:ext cx="5911295" cy="1"/>
          </a:xfrm>
          <a:prstGeom prst="line">
            <a:avLst/>
          </a:prstGeom>
          <a:ln w="12700">
            <a:solidFill>
              <a:schemeClr val="accent6"/>
            </a:solidFill>
            <a:miter/>
          </a:ln>
        </p:spPr>
        <p:txBody>
          <a:bodyPr lIns="45719" rIns="45719"/>
          <a:lstStyle/>
          <a:p>
            <a:pPr/>
          </a:p>
        </p:txBody>
      </p:sp>
      <p:sp>
        <p:nvSpPr>
          <p:cNvPr id="101" name="TextBox 16"/>
          <p:cNvSpPr txBox="1"/>
          <p:nvPr/>
        </p:nvSpPr>
        <p:spPr>
          <a:xfrm>
            <a:off x="345600" y="3223633"/>
            <a:ext cx="1983169" cy="1691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1200">
                <a:latin typeface="Aptos Display"/>
                <a:ea typeface="Aptos Display"/>
                <a:cs typeface="Aptos Display"/>
                <a:sym typeface="Aptos Display"/>
              </a:defRPr>
            </a:pPr>
            <a:r>
              <a:t>Business Skills:</a:t>
            </a:r>
          </a:p>
          <a:p>
            <a:pPr marL="171450" indent="-171450">
              <a:buSzPct val="100000"/>
              <a:buFont typeface="Arial"/>
              <a:buChar char="•"/>
              <a:defRPr sz="1200">
                <a:latin typeface="Aptos Display"/>
                <a:ea typeface="Aptos Display"/>
                <a:cs typeface="Aptos Display"/>
                <a:sym typeface="Aptos Display"/>
              </a:defRPr>
            </a:pPr>
            <a:r>
              <a:t>Strategic Planning &amp; Execution</a:t>
            </a:r>
          </a:p>
          <a:p>
            <a:pPr marL="171450" indent="-171450">
              <a:buSzPct val="100000"/>
              <a:buFont typeface="Arial"/>
              <a:buChar char="•"/>
              <a:defRPr sz="1200">
                <a:latin typeface="Aptos Display"/>
                <a:ea typeface="Aptos Display"/>
                <a:cs typeface="Aptos Display"/>
                <a:sym typeface="Aptos Display"/>
              </a:defRPr>
            </a:pPr>
            <a:r>
              <a:t>Agile &amp; Scrum Methodologies</a:t>
            </a:r>
          </a:p>
          <a:p>
            <a:pPr marL="171450" indent="-171450">
              <a:buSzPct val="100000"/>
              <a:buFont typeface="Arial"/>
              <a:buChar char="•"/>
              <a:defRPr sz="1200">
                <a:latin typeface="Aptos Display"/>
                <a:ea typeface="Aptos Display"/>
                <a:cs typeface="Aptos Display"/>
                <a:sym typeface="Aptos Display"/>
              </a:defRPr>
            </a:pPr>
            <a:r>
              <a:t>Client Communication</a:t>
            </a:r>
          </a:p>
          <a:p>
            <a:pPr marL="171450" indent="-171450">
              <a:buSzPct val="100000"/>
              <a:buFont typeface="Arial"/>
              <a:buChar char="•"/>
              <a:defRPr sz="1200">
                <a:latin typeface="Aptos Display"/>
                <a:ea typeface="Aptos Display"/>
                <a:cs typeface="Aptos Display"/>
                <a:sym typeface="Aptos Display"/>
              </a:defRPr>
            </a:pPr>
            <a:r>
              <a:t>Stakeholder Engagement</a:t>
            </a:r>
          </a:p>
          <a:p>
            <a:pPr marL="171450" indent="-171450">
              <a:buSzPct val="100000"/>
              <a:buFont typeface="Arial"/>
              <a:buChar char="•"/>
              <a:defRPr sz="1200">
                <a:latin typeface="Aptos Display"/>
                <a:ea typeface="Aptos Display"/>
                <a:cs typeface="Aptos Display"/>
                <a:sym typeface="Aptos Display"/>
              </a:defRPr>
            </a:pPr>
            <a:r>
              <a:t>Problem-Solving</a:t>
            </a:r>
          </a:p>
          <a:p>
            <a:pPr marL="171450" indent="-171450">
              <a:buSzPct val="100000"/>
              <a:buFont typeface="Arial"/>
              <a:buChar char="•"/>
              <a:defRPr sz="1200">
                <a:latin typeface="Aptos Display"/>
                <a:ea typeface="Aptos Display"/>
                <a:cs typeface="Aptos Display"/>
                <a:sym typeface="Aptos Display"/>
              </a:defRPr>
            </a:pPr>
            <a:r>
              <a:t>Product Mindset</a:t>
            </a:r>
          </a:p>
        </p:txBody>
      </p:sp>
      <p:sp>
        <p:nvSpPr>
          <p:cNvPr id="102" name="TextBox 17"/>
          <p:cNvSpPr txBox="1"/>
          <p:nvPr/>
        </p:nvSpPr>
        <p:spPr>
          <a:xfrm>
            <a:off x="2253138" y="3180028"/>
            <a:ext cx="1681975" cy="2390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spcBef>
                <a:spcPts val="1200"/>
              </a:spcBef>
              <a:defRPr b="1" sz="1100">
                <a:latin typeface="Times Roman"/>
                <a:ea typeface="Times Roman"/>
                <a:cs typeface="Times Roman"/>
                <a:sym typeface="Times Roman"/>
              </a:defRPr>
            </a:pPr>
            <a:r>
              <a:t>Technology Skills:</a:t>
            </a:r>
            <a:endParaRPr b="0"/>
          </a:p>
          <a:p>
            <a:pPr marL="615950" indent="-476250">
              <a:buSzPct val="100000"/>
              <a:buFont typeface="Times Roman"/>
              <a:buChar char="•"/>
              <a:defRPr sz="1100"/>
            </a:pPr>
            <a:r>
              <a:t>Java / Spring Boot</a:t>
            </a:r>
          </a:p>
          <a:p>
            <a:pPr marL="615950" indent="-476250">
              <a:buSzPct val="100000"/>
              <a:buFont typeface="Times Roman"/>
              <a:buChar char="•"/>
              <a:defRPr sz="1100"/>
            </a:pPr>
            <a:r>
              <a:t>Node.js / Express</a:t>
            </a:r>
          </a:p>
          <a:p>
            <a:pPr marL="615950" indent="-476250">
              <a:buSzPct val="100000"/>
              <a:buFont typeface="Times Roman"/>
              <a:buChar char="•"/>
              <a:defRPr sz="1100"/>
            </a:pPr>
            <a:r>
              <a:t>RESTful &amp; GraphQL API Design</a:t>
            </a:r>
          </a:p>
          <a:p>
            <a:pPr marL="615950" indent="-476250">
              <a:buSzPct val="100000"/>
              <a:buFont typeface="Times Roman"/>
              <a:buChar char="•"/>
              <a:defRPr sz="1100"/>
            </a:pPr>
            <a:r>
              <a:t>SQL &amp; NoSQL Databases</a:t>
            </a:r>
          </a:p>
          <a:p>
            <a:pPr marL="615950" indent="-476250">
              <a:buSzPct val="100000"/>
              <a:buFont typeface="Times Roman"/>
              <a:buChar char="•"/>
              <a:defRPr sz="1100"/>
            </a:pPr>
            <a:r>
              <a:t>Microservices Architecture</a:t>
            </a:r>
          </a:p>
          <a:p>
            <a:pPr marL="615950" indent="-476250">
              <a:buSzPct val="100000"/>
              <a:buFont typeface="Times Roman"/>
              <a:buChar char="•"/>
              <a:defRPr sz="1100"/>
            </a:pPr>
            <a:r>
              <a:t>Docker</a:t>
            </a:r>
          </a:p>
        </p:txBody>
      </p:sp>
      <p:sp>
        <p:nvSpPr>
          <p:cNvPr id="103" name="TextBox 18"/>
          <p:cNvSpPr txBox="1"/>
          <p:nvPr/>
        </p:nvSpPr>
        <p:spPr>
          <a:xfrm>
            <a:off x="3848004" y="3223633"/>
            <a:ext cx="1546378" cy="1336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1200">
                <a:latin typeface="Aptos Display"/>
                <a:ea typeface="Aptos Display"/>
                <a:cs typeface="Aptos Display"/>
                <a:sym typeface="Aptos Display"/>
              </a:defRPr>
            </a:pPr>
            <a:r>
              <a:t>Industry Experience:</a:t>
            </a:r>
          </a:p>
          <a:p>
            <a:pPr marL="171450" indent="-171450">
              <a:buSzPct val="100000"/>
              <a:buFont typeface="Arial"/>
              <a:buChar char="•"/>
              <a:defRPr sz="1200">
                <a:latin typeface="Aptos Display"/>
                <a:ea typeface="Aptos Display"/>
                <a:cs typeface="Aptos Display"/>
                <a:sym typeface="Aptos Display"/>
              </a:defRPr>
            </a:pPr>
            <a:r>
              <a:t>Digital Marketing</a:t>
            </a:r>
          </a:p>
          <a:p>
            <a:pPr marL="171450" indent="-171450">
              <a:buSzPct val="100000"/>
              <a:buFont typeface="Arial"/>
              <a:buChar char="•"/>
              <a:defRPr sz="1200">
                <a:latin typeface="Aptos Display"/>
                <a:ea typeface="Aptos Display"/>
                <a:cs typeface="Aptos Display"/>
                <a:sym typeface="Aptos Display"/>
              </a:defRPr>
            </a:pPr>
            <a:r>
              <a:t>Banking &amp; Financial Services</a:t>
            </a:r>
          </a:p>
          <a:p>
            <a:pPr marL="171450" indent="-171450">
              <a:buSzPct val="100000"/>
              <a:buFont typeface="Arial"/>
              <a:buChar char="•"/>
              <a:defRPr sz="1200">
                <a:latin typeface="Aptos Display"/>
                <a:ea typeface="Aptos Display"/>
                <a:cs typeface="Aptos Display"/>
                <a:sym typeface="Aptos Display"/>
              </a:defRPr>
            </a:pPr>
            <a:r>
              <a:t>E-commerce &amp; Retail</a:t>
            </a:r>
          </a:p>
        </p:txBody>
      </p:sp>
      <p:sp>
        <p:nvSpPr>
          <p:cNvPr id="104" name="TextBox 19"/>
          <p:cNvSpPr txBox="1"/>
          <p:nvPr/>
        </p:nvSpPr>
        <p:spPr>
          <a:xfrm>
            <a:off x="227616" y="5627794"/>
            <a:ext cx="1370758" cy="980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1200"/>
            </a:pPr>
            <a:r>
              <a:t>Education:</a:t>
            </a:r>
          </a:p>
          <a:p>
            <a:pPr marL="171450" indent="-171450">
              <a:buSzPct val="100000"/>
              <a:buFont typeface="Arial"/>
              <a:buChar char="•"/>
              <a:defRPr sz="1200"/>
            </a:pPr>
            <a:r>
              <a:t>Bachelor’s degree in Computer Science, AUC</a:t>
            </a:r>
          </a:p>
        </p:txBody>
      </p:sp>
      <p:sp>
        <p:nvSpPr>
          <p:cNvPr id="105" name="TextBox 20"/>
          <p:cNvSpPr txBox="1"/>
          <p:nvPr/>
        </p:nvSpPr>
        <p:spPr>
          <a:xfrm>
            <a:off x="1613654" y="5652818"/>
            <a:ext cx="1287888" cy="802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1200"/>
            </a:pPr>
            <a:r>
              <a:t>Languages:</a:t>
            </a:r>
          </a:p>
          <a:p>
            <a:pPr marL="171450" indent="-171450">
              <a:buSzPct val="100000"/>
              <a:buFont typeface="Arial"/>
              <a:buChar char="•"/>
              <a:defRPr sz="1200"/>
            </a:pPr>
            <a:r>
              <a:t>Arabic</a:t>
            </a:r>
          </a:p>
          <a:p>
            <a:pPr marL="171450" indent="-171450">
              <a:buSzPct val="100000"/>
              <a:buFont typeface="Arial"/>
              <a:buChar char="•"/>
              <a:defRPr sz="1200"/>
            </a:pPr>
            <a:r>
              <a:t>English</a:t>
            </a:r>
          </a:p>
          <a:p>
            <a:pPr marL="171450" indent="-171450">
              <a:buSzPct val="100000"/>
              <a:buFont typeface="Arial"/>
              <a:buChar char="•"/>
              <a:defRPr sz="1200"/>
            </a:pPr>
            <a:r>
              <a:t>Mandarin</a:t>
            </a:r>
          </a:p>
        </p:txBody>
      </p:sp>
      <p:sp>
        <p:nvSpPr>
          <p:cNvPr id="106" name="TextBox 21"/>
          <p:cNvSpPr txBox="1"/>
          <p:nvPr/>
        </p:nvSpPr>
        <p:spPr>
          <a:xfrm>
            <a:off x="2660837" y="5652818"/>
            <a:ext cx="3044083" cy="624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1200"/>
            </a:pPr>
            <a:r>
              <a:t>Certifications:</a:t>
            </a:r>
          </a:p>
          <a:p>
            <a:pPr marL="171450" indent="-171450">
              <a:buSzPct val="100000"/>
              <a:buFont typeface="Arial"/>
              <a:buChar char="•"/>
              <a:defRPr sz="1200"/>
            </a:pPr>
            <a:r>
              <a:t>Java Spring</a:t>
            </a:r>
          </a:p>
          <a:p>
            <a:pPr marL="171450" indent="-171450">
              <a:buSzPct val="100000"/>
              <a:buFont typeface="Arial"/>
              <a:buChar char="•"/>
              <a:defRPr sz="1200"/>
            </a:pPr>
            <a:r>
              <a:t>GCP</a:t>
            </a:r>
          </a:p>
        </p:txBody>
      </p:sp>
      <p:sp>
        <p:nvSpPr>
          <p:cNvPr id="107" name="Straight Connector 22"/>
          <p:cNvSpPr/>
          <p:nvPr/>
        </p:nvSpPr>
        <p:spPr>
          <a:xfrm>
            <a:off x="265470" y="5608139"/>
            <a:ext cx="5000054" cy="1"/>
          </a:xfrm>
          <a:prstGeom prst="line">
            <a:avLst/>
          </a:prstGeom>
          <a:ln w="12700">
            <a:solidFill>
              <a:schemeClr val="accent6"/>
            </a:solidFill>
            <a:miter/>
          </a:ln>
        </p:spPr>
        <p:txBody>
          <a:bodyPr lIns="45719" rIns="45719"/>
          <a:lstStyle/>
          <a:p>
            <a:pPr/>
          </a:p>
        </p:txBody>
      </p:sp>
      <p:sp>
        <p:nvSpPr>
          <p:cNvPr id="108" name="TextBox 24"/>
          <p:cNvSpPr txBox="1"/>
          <p:nvPr/>
        </p:nvSpPr>
        <p:spPr>
          <a:xfrm>
            <a:off x="373694" y="2766433"/>
            <a:ext cx="1018541" cy="307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1400">
                <a:solidFill>
                  <a:srgbClr val="006600"/>
                </a:solidFill>
              </a:defRPr>
            </a:lvl1pPr>
          </a:lstStyle>
          <a:p>
            <a:pPr/>
            <a:r>
              <a:t>Key Skills	</a:t>
            </a:r>
          </a:p>
        </p:txBody>
      </p:sp>
      <p:sp>
        <p:nvSpPr>
          <p:cNvPr id="109" name="Straight Connector 25"/>
          <p:cNvSpPr/>
          <p:nvPr/>
        </p:nvSpPr>
        <p:spPr>
          <a:xfrm>
            <a:off x="327974" y="3082879"/>
            <a:ext cx="5000054" cy="1"/>
          </a:xfrm>
          <a:prstGeom prst="line">
            <a:avLst/>
          </a:prstGeom>
          <a:ln w="12700">
            <a:solidFill>
              <a:schemeClr val="accent6"/>
            </a:solidFill>
            <a:miter/>
          </a:ln>
        </p:spPr>
        <p:txBody>
          <a:bodyPr lIns="45719" rIns="45719"/>
          <a:lstStyle/>
          <a:p>
            <a:pPr/>
          </a:p>
        </p:txBody>
      </p:sp>
      <p:sp>
        <p:nvSpPr>
          <p:cNvPr id="110" name="TextBox 26"/>
          <p:cNvSpPr txBox="1"/>
          <p:nvPr/>
        </p:nvSpPr>
        <p:spPr>
          <a:xfrm>
            <a:off x="5668720" y="5463304"/>
            <a:ext cx="1477663" cy="307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1400">
                <a:solidFill>
                  <a:srgbClr val="006600"/>
                </a:solidFill>
              </a:defRPr>
            </a:lvl1pPr>
          </a:lstStyle>
          <a:p>
            <a:pPr/>
            <a:r>
              <a:t>Selected Clients</a:t>
            </a:r>
          </a:p>
        </p:txBody>
      </p:sp>
      <p:sp>
        <p:nvSpPr>
          <p:cNvPr id="111" name="Straight Connector 27"/>
          <p:cNvSpPr/>
          <p:nvPr/>
        </p:nvSpPr>
        <p:spPr>
          <a:xfrm>
            <a:off x="5679530" y="5815967"/>
            <a:ext cx="5911295" cy="1"/>
          </a:xfrm>
          <a:prstGeom prst="line">
            <a:avLst/>
          </a:prstGeom>
          <a:ln w="12700">
            <a:solidFill>
              <a:schemeClr val="accent6"/>
            </a:solidFill>
            <a:miter/>
          </a:ln>
        </p:spPr>
        <p:txBody>
          <a:bodyPr lIns="45719" rIns="45719"/>
          <a:lstStyle/>
          <a:p>
            <a:pPr/>
          </a:p>
        </p:txBody>
      </p:sp>
      <p:sp>
        <p:nvSpPr>
          <p:cNvPr id="112" name="TextBox 29"/>
          <p:cNvSpPr txBox="1"/>
          <p:nvPr/>
        </p:nvSpPr>
        <p:spPr>
          <a:xfrm>
            <a:off x="5686364" y="5871848"/>
            <a:ext cx="6004560" cy="447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200"/>
            </a:lvl1pPr>
          </a:lstStyle>
          <a:p>
            <a:pPr/>
            <a:r>
              <a:t>Vodafone Misr — Sodic Development — Emaar Egypt — QNB Alahli — Palm Hills Developments</a:t>
            </a:r>
          </a:p>
        </p:txBody>
      </p:sp>
      <p:sp>
        <p:nvSpPr>
          <p:cNvPr id="113" name="TextBox 3"/>
          <p:cNvSpPr txBox="1"/>
          <p:nvPr/>
        </p:nvSpPr>
        <p:spPr>
          <a:xfrm>
            <a:off x="472641" y="214543"/>
            <a:ext cx="2484614" cy="650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Kirolos Mikhail</a:t>
            </a:r>
          </a:p>
          <a:p>
            <a:pPr>
              <a:defRPr>
                <a:solidFill>
                  <a:srgbClr val="BFBFBF"/>
                </a:solidFill>
              </a:defRPr>
            </a:pPr>
            <a:r>
              <a:t>Backend Engineer</a:t>
            </a:r>
          </a:p>
        </p:txBody>
      </p:sp>
      <p:pic>
        <p:nvPicPr>
          <p:cNvPr id="114" name="pasted-movie.png" descr="pasted-movie.png"/>
          <p:cNvPicPr>
            <a:picLocks noChangeAspect="1"/>
          </p:cNvPicPr>
          <p:nvPr/>
        </p:nvPicPr>
        <p:blipFill>
          <a:blip r:embed="rId2">
            <a:extLst/>
          </a:blip>
          <a:stretch>
            <a:fillRect/>
          </a:stretch>
        </p:blipFill>
        <p:spPr>
          <a:xfrm>
            <a:off x="690470" y="982366"/>
            <a:ext cx="951282" cy="133604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156082"/>
      </a:accent1>
      <a:accent2>
        <a:srgbClr val="E97132"/>
      </a:accent2>
      <a:accent3>
        <a:srgbClr val="196B24"/>
      </a:accent3>
      <a:accent4>
        <a:srgbClr val="0F9ED5"/>
      </a:accent4>
      <a:accent5>
        <a:srgbClr val="A02B93"/>
      </a:accent5>
      <a:accent6>
        <a:srgbClr val="4EA72E"/>
      </a:accent6>
      <a:hlink>
        <a:srgbClr val="0000FF"/>
      </a:hlink>
      <a:folHlink>
        <a:srgbClr val="FF00FF"/>
      </a:folHlink>
    </a:clrScheme>
    <a:fontScheme name="Office Theme">
      <a:majorFont>
        <a:latin typeface="Helvetica"/>
        <a:ea typeface="Helvetica"/>
        <a:cs typeface="Helvetica"/>
      </a:majorFont>
      <a:minorFont>
        <a:latin typeface="Aptos"/>
        <a:ea typeface="Aptos"/>
        <a:cs typeface="Aptos"/>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905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905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156082"/>
      </a:accent1>
      <a:accent2>
        <a:srgbClr val="E97132"/>
      </a:accent2>
      <a:accent3>
        <a:srgbClr val="196B24"/>
      </a:accent3>
      <a:accent4>
        <a:srgbClr val="0F9ED5"/>
      </a:accent4>
      <a:accent5>
        <a:srgbClr val="A02B93"/>
      </a:accent5>
      <a:accent6>
        <a:srgbClr val="4EA72E"/>
      </a:accent6>
      <a:hlink>
        <a:srgbClr val="0000FF"/>
      </a:hlink>
      <a:folHlink>
        <a:srgbClr val="FF00FF"/>
      </a:folHlink>
    </a:clrScheme>
    <a:fontScheme name="Office Theme">
      <a:majorFont>
        <a:latin typeface="Helvetica"/>
        <a:ea typeface="Helvetica"/>
        <a:cs typeface="Helvetica"/>
      </a:majorFont>
      <a:minorFont>
        <a:latin typeface="Aptos"/>
        <a:ea typeface="Aptos"/>
        <a:cs typeface="Aptos"/>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905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905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Apto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